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</p:sldIdLst>
  <p:sldSz cx="12188952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E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73152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6784848"/>
            <a:ext cx="12188952" cy="73152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457200" y="27432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0">
                <a:solidFill>
                  <a:srgbClr val="06B6D4"/>
                </a:solidFill>
              </a:rPr>
              <a:t>📐 Architecture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097280"/>
            <a:ext cx="11274552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</a:rPr>
              <a:t>Hld Optimized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3108960"/>
            <a:ext cx="11274552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>
                <a:solidFill>
                  <a:srgbClr val="64748B"/>
                </a:solidFill>
              </a:rPr>
              <a:t>Supplier Central — Architecture Documentation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035040"/>
            <a:ext cx="1127455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>
                <a:solidFill>
                  <a:srgbClr val="64748B"/>
                </a:solidFill>
              </a:rPr>
              <a:t>Generated 11 August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7. Frontend Architecture (To-Be)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8. Backend Architecture (To-Be)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9. Data Model (To-Be — Extended ER)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10. Supplier Status State Machine (To-Be)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11. API Design (To-Be)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</a:rPr>
              <a:t>Authentication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1A1E2E"/>
                </a:solidFill>
                <a:latin typeface="Courier New"/>
              </a:rPr>
              <a:t>| Method | Endpoint | Auth | Description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/api/v1/auth/register/ | None | Register + send OTPs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/api/v1/auth/token/ | None | Login → JWT tokens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/api/v1/auth/token/refresh/ | Cookie | Refresh access token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/api/v1/auth/logout/ | JWT | Clear refresh cookie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/api/v1/auth/verify-otp/ | JWT | Verify phone/email OTP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/api/v1/auth/resend-otp/ | JWT | Resend OTP (rate limited)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/api/v1/auth/forgot-password/ | None | Send reset OTP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/api/v1/auth/reset-password/ | None | Set new password |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</a:rPr>
              <a:t>Supplier Profile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1A1E2E"/>
                </a:solidFill>
                <a:latin typeface="Courier New"/>
              </a:rPr>
              <a:t>| Method | Endpoint | Auth | Description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GET | /api/v1/profile/ | JWT | Get full profile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PUT | /api/v1/profile/ | JWT | Update profile fields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/api/v1/profile/verify-gstin/ | JWT | Real GSTIN API call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/api/v1/profile/presigned-url/ | JWT | Get S3 upload URL |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</a:rPr>
              <a:t>Products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1A1E2E"/>
                </a:solidFill>
                <a:latin typeface="Courier New"/>
              </a:rPr>
              <a:t>| Method | Endpoint | Auth | Description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GET | /api/v1/products/?page=1 | JWT | Paginated list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/api/v1/products/ | JWT | Create product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PUT | /api/v1/products/{id}/ | JWT | Update product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DELETE | /api/v1/products/{id}/ | JWT | Delete product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/api/v1/products/bulk-upload/ | JWT | Real CSV/Excel parse |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</a:rPr>
              <a:t>Orders, Returns, Wallet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1A1E2E"/>
                </a:solidFill>
                <a:latin typeface="Courier New"/>
              </a:rPr>
              <a:t>| Method | Endpoint | Auth | Description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GET | /api/v1/orders/?page=1 | JWT | Paginated orders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/api/v1/orders/{id}/accept/ | JWT | Accept order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/api/v1/orders/{id}/reject/ | JWT | Reject order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GET | /api/v1/returns/?page=1 | JWT | Paginated returns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/api/v1/returns/{id}/action/ | JWT | Approve/reject return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GET | /api/v1/wallet/ | JWT | Wallet + transactions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/api/v1/wallet/withdraw/ | JWT | Request withdrawal |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</a:rPr>
              <a:t>Admin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1A1E2E"/>
                </a:solidFill>
                <a:latin typeface="Courier New"/>
              </a:rPr>
              <a:t>| Method | Endpoint | Auth | Description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GET | /api/v1/admin/suppliers/?status=pending | JWT + Admin | List pending suppliers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/api/v1/admin/suppliers/{id}/approve/ | JWT + Admin | Approve supplier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/api/v1/admin/suppliers/{id}/reject/ | JWT + Admin | Reject with reason |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Supplier Central — HLD Optimized Architecture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>
                <a:solidFill>
                  <a:srgbClr val="1E293B"/>
                </a:solidFill>
              </a:rPr>
              <a:t>&gt; Status: Target Architecture (To-Be)</a:t>
            </a:r>
          </a:p>
          <a:p>
            <a:r>
              <a:rPr sz="1400">
                <a:solidFill>
                  <a:srgbClr val="1E293B"/>
                </a:solidFill>
              </a:rPr>
              <a:t>&gt; Fixes: All Known Issues &amp; Gaps from HLD_existing.md</a:t>
            </a:r>
          </a:p>
          <a:p>
            <a:r>
              <a:rPr sz="1400">
                <a:solidFill>
                  <a:srgbClr val="1E293B"/>
                </a:solidFill>
              </a:rPr>
              <a:t>&gt; Priority: Supplier Onboarding Phase 1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12. Infrastructure (To-Be — AWS Deployment)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13. Security Hardening Checklist (To-Be)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14. Bulk Product Upload — Full Flow (To-Be)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>
                <a:solidFill>
                  <a:srgbClr val="1E293B"/>
                </a:solidFill>
              </a:rPr>
              <a:t>&gt; Current Gap: The existing bulk upload sends hardcoded mock data — not a real file parse.</a:t>
            </a:r>
          </a:p>
          <a:p>
            <a:r>
              <a:rPr sz="1400">
                <a:solidFill>
                  <a:srgbClr val="1E293B"/>
                </a:solidFill>
              </a:rPr>
              <a:t>&gt; Fix: Real CSV/Excel parse on the backend with row-level validation, preview step, and conflict resolution.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</a:rPr>
              <a:t>14.1 CSV Template Format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400">
                <a:solidFill>
                  <a:srgbClr val="1E293B"/>
                </a:solidFill>
              </a:rPr>
              <a:t>The supplier downloads a template and fills it in:</a:t>
            </a:r>
          </a:p>
          <a:p>
            <a:r>
              <a:rPr sz="1400">
                <a:solidFill>
                  <a:srgbClr val="1E293B"/>
                </a:solidFill>
              </a:rPr>
              <a:t>sku,title,category,price,stock,description,image_url</a:t>
            </a:r>
          </a:p>
          <a:p>
            <a:r>
              <a:rPr sz="1400">
                <a:solidFill>
                  <a:srgbClr val="1E293B"/>
                </a:solidFill>
              </a:rPr>
              <a:t>SHAWL-IND-01,Handwoven Indigo Shawl,Apparel,85.00,45,Traditional handwoven shawl in natural indigo dye,https://cdn.example.com/img1.jpg</a:t>
            </a:r>
          </a:p>
          <a:p>
            <a:r>
              <a:rPr sz="1400">
                <a:solidFill>
                  <a:srgbClr val="1E293B"/>
                </a:solidFill>
              </a:rPr>
              <a:t>POT-TER-02,Terracotta Clay Pot Set,Home Decor,42.00,24,Set of 3 handcrafted terracotta pots,https://cdn.example.com/img2.jpg</a:t>
            </a:r>
          </a:p>
          <a:p>
            <a:r>
              <a:rPr sz="1400">
                <a:solidFill>
                  <a:srgbClr val="1E293B"/>
                </a:solidFill>
              </a:rPr>
              <a:t>Required columns: sku, title, category, price, stock</a:t>
            </a:r>
          </a:p>
          <a:p>
            <a:r>
              <a:rPr sz="1400">
                <a:solidFill>
                  <a:srgbClr val="1E293B"/>
                </a:solidFill>
              </a:rPr>
              <a:t>Optional columns: description, image_url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</a:rPr>
              <a:t>14.2 Bulk Upload — End-to-End Flow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</a:rPr>
              <a:t>14.3 Validation Rules (Per Row)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</a:rPr>
              <a:t>14.4 SKU Conflict Resolution Strategy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1A1E2E"/>
                </a:solidFill>
                <a:latin typeface="Courier New"/>
              </a:rPr>
              <a:t>| Scenario | Current (As-Is) | Optimized (To-Be)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SKU exists in DB | DELETE then CREATE ⚠️ (data loss) | UPDATE existing record — preserves history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SKU duplicate in file | Not handled — last row wins | Flag as error — keep first occurrence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SKU belongs to another supplier | Not checked — possible cross-supplier leak | Validate supplier == request.user before update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File has 1000+ rows | No limit, can timeout | Chunk processing — max 500 rows per upload |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</a:rPr>
              <a:t>14.5 Bulk Upload — Backend API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1A1E2E"/>
                </a:solidFill>
                <a:latin typeface="Courier New"/>
              </a:rPr>
              <a:t>| Method | Endpoint | Auth | Description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GET | /api/v1/products/bulk-upload/template/ | JWT | Download CSV template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/api/v1/products/presigned-url/ | JWT | Get S3 presigned URL for file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/api/v1/products/bulk-upload/ | JWT | Parse + validate file, return preview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POST | /api/v1/products/bulk-upload/confirm/ | JWT | Commit validated rows to DB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GET | /api/v1/products/bulk-upload/logs/ | JWT | List past upload history |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</a:rPr>
              <a:t>14.6 Bulk Upload Log Model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  <a:p>
            <a:r>
              <a:rPr sz="1400">
                <a:solidFill>
                  <a:srgbClr val="1E293B"/>
                </a:solidFill>
              </a:rPr>
              <a:t>Document created: 2026-08-11 | Repo: architecture/supplier/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Gap Resolution Summary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000">
                <a:solidFill>
                  <a:srgbClr val="1A1E2E"/>
                </a:solidFill>
                <a:latin typeface="Courier New"/>
              </a:rPr>
              <a:t>| # | Gap (As-Is) | Fix (To-Be)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1 | OTP hardcoded 123456 | Real SMS via AWS SNS (TODO: post business registration)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2 | GSTIN verify is a client-side toggle | Real GST Portal API call from backend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3 | CSRF disabled, session auth | JWT (SimpleJWT) — stateless, scalable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4 | Files (Aadhar, PAN, Logo) as base64 in DB | S3 presigned URL upload, store S3 key in DB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5 | DEBUG=True + hardcoded SECRET_KEY | Environment variables via AWS Secrets Manager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6 | CORS_ALLOW_ALL_ORIGINS = True | Whitelist only known frontend domains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7 | get_active_user fallback creates demo_seller | Remove — require proper JWT authentication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8 | No pagination | DRF PageNumberPagination on all list endpoints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9 | Frontend monolith — 2448 lines in App.tsx | React Router + component tree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10 | No global state | Zustand store for auth + data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11 | Raw fetch everywhere | Axios client with JWT interceptors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12 | No real email service | AWS SES for OTP + notifications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13 | Frontend served from EC2 | S3 + CloudFront CDN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14 | No document validation workflow | Supplier status state machine + admin review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15 | Mock CSV bulk upload | Real CSV/Excel parse with validation |</a:t>
            </a:r>
          </a:p>
          <a:p>
            <a:r>
              <a:rPr sz="1000">
                <a:solidFill>
                  <a:srgbClr val="1A1E2E"/>
                </a:solidFill>
                <a:latin typeface="Courier New"/>
              </a:rPr>
              <a:t>| 16 | Carrier tracking is manual entry | Shiprocket / Delhivery API integration (Phase 2) |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1. System Context Diagram (To-Be)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2. Container Diagram (To-Be)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3. Authentication Architecture (To-Be)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4. Supplier Onboarding Flow (To-Be)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5. File Upload Flow (S3 Presigned — 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96012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88952" cy="36576"/>
          </a:xfrm>
          <a:prstGeom prst="rect">
            <a:avLst/>
          </a:prstGeom>
          <a:solidFill>
            <a:srgbClr val="4A6C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365760" y="91440"/>
            <a:ext cx="114300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</a:rPr>
              <a:t>6. OTP Flow (To-Be)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5760" y="1143000"/>
            <a:ext cx="11430000" cy="5303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sz="1100" i="1">
                <a:solidFill>
                  <a:srgbClr val="64748B"/>
                </a:solidFill>
              </a:rPr>
              <a:t>[📊 Diagram — see the live preview for the interactive version]</a:t>
            </a:r>
          </a:p>
          <a:p>
            <a:r>
              <a:rPr sz="1400">
                <a:solidFill>
                  <a:srgbClr val="1E293B"/>
                </a:solidFill>
              </a:rPr>
              <a:t>---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6675120"/>
            <a:ext cx="12188952" cy="182880"/>
          </a:xfrm>
          <a:prstGeom prst="rect">
            <a:avLst/>
          </a:prstGeom>
          <a:solidFill>
            <a:srgbClr val="1A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" y="6675120"/>
            <a:ext cx="11430000" cy="182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800" b="0">
                <a:solidFill>
                  <a:srgbClr val="64748B"/>
                </a:solidFill>
              </a:rPr>
              <a:t>Supplier Central Architecture  |  architecture/supplier/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